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Raleway" panose="020B0503030101060003" pitchFamily="34" charset="77"/>
      <p:regular r:id="rId11"/>
      <p:bold r:id="rId12"/>
      <p:italic r:id="rId13"/>
      <p:boldItalic r:id="rId14"/>
    </p:embeddedFont>
    <p:embeddedFont>
      <p:font typeface="Lato" panose="020F0502020204030203" pitchFamily="34" charset="77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0"/>
    <p:restoredTop sz="94602"/>
  </p:normalViewPr>
  <p:slideViewPr>
    <p:cSldViewPr snapToGrid="0">
      <p:cViewPr varScale="1">
        <p:scale>
          <a:sx n="136" d="100"/>
          <a:sy n="136" d="100"/>
        </p:scale>
        <p:origin x="24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#slide=id.g1f88252dc4_0_83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#slide=id.g1f88252dc4_0_83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Shape 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Shape 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Shape 10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8" name="Shape 10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" name="Shape 11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3" name="Shape 113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Shape 114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Shape 115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" name="Shape 1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Shape 1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5" name="Shape 125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" name="Shape 126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Shape 127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Shape 128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2" name="Shape 13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" name="Shape 133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Shape 134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Shape 135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Shape 13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8" name="Shape 13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Shape 140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3" name="Shape 143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4" name="Shape 144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Shape 145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Shape 146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9" name="Shape 14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0" name="Shape 150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Shape 151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Shape 152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Shape 16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1" name="Shape 16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5" name="Shape 165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6" name="Shape 166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Shape 167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Shape 168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hape 19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Shape 2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" name="Shape 27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" name="Shape 28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Shape 29">
            <a:hlinkClick r:id="rId3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Shape 30">
            <a:hlinkClick r:id="rId3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Shape 3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" name="Shape 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" name="Shape 37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Shape 38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Shape 39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Shape 40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Shape 4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Shape 4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9" name="Shape 4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Shape 50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51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52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Shape 56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" name="Shape 57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58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59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Shape 65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" name="Shape 66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Shape 67">
            <a:hlinkClick r:id="rId3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Shape 68">
            <a:hlinkClick r:id="rId3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" name="Shape 7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3" name="Shape 7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9" name="Shape 7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Shape 80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Shape 81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Shape 82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0" name="Shape 90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" name="Shape 91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Shape 92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Shape 93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7" name="Shape 9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Shape 10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Shape 103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Shape 104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Shape 105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8317800" cy="24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4800" dirty="0">
                <a:solidFill>
                  <a:srgbClr val="000000"/>
                </a:solidFill>
              </a:rPr>
              <a:t>Networks Based on </a:t>
            </a:r>
            <a:br>
              <a:rPr lang="en-GB" sz="4800" dirty="0">
                <a:solidFill>
                  <a:srgbClr val="000000"/>
                </a:solidFill>
              </a:rPr>
            </a:br>
            <a:r>
              <a:rPr lang="en-GB" sz="4800" dirty="0">
                <a:solidFill>
                  <a:srgbClr val="000000"/>
                </a:solidFill>
              </a:rPr>
              <a:t>Yelp Reviews</a:t>
            </a:r>
            <a:br>
              <a:rPr lang="en-GB" sz="4800" dirty="0">
                <a:solidFill>
                  <a:srgbClr val="000000"/>
                </a:solidFill>
              </a:rPr>
            </a:br>
            <a:r>
              <a:rPr lang="en-GB" sz="2000" dirty="0">
                <a:solidFill>
                  <a:srgbClr val="000000"/>
                </a:solidFill>
              </a:rPr>
              <a:t>https://</a:t>
            </a:r>
            <a:r>
              <a:rPr lang="en-GB" sz="2000" dirty="0" err="1">
                <a:solidFill>
                  <a:srgbClr val="000000"/>
                </a:solidFill>
              </a:rPr>
              <a:t>smsubrahmannian.github.io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5325" y="1071654"/>
            <a:ext cx="3281325" cy="300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727650" y="3344075"/>
            <a:ext cx="7688700" cy="14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Explore network construction driven by </a:t>
            </a:r>
            <a:br>
              <a:rPr lang="en-GB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unstructured data  - like reviewers’ opinions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sz="11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Shape 180"/>
          <p:cNvSpPr txBox="1"/>
          <p:nvPr/>
        </p:nvSpPr>
        <p:spPr>
          <a:xfrm>
            <a:off x="724025" y="1131800"/>
            <a:ext cx="68199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Motivation</a:t>
            </a:r>
            <a:endParaRPr sz="1600" b="1">
              <a:solidFill>
                <a:srgbClr val="43434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600" b="1">
              <a:solidFill>
                <a:srgbClr val="43434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600" b="1">
              <a:solidFill>
                <a:srgbClr val="43434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400"/>
              </a:spcAft>
              <a:buNone/>
            </a:pPr>
            <a:endParaRPr sz="1600" b="1">
              <a:solidFill>
                <a:srgbClr val="434343"/>
              </a:solidFill>
            </a:endParaRPr>
          </a:p>
        </p:txBody>
      </p:sp>
      <p:sp>
        <p:nvSpPr>
          <p:cNvPr id="181" name="Shape 181"/>
          <p:cNvSpPr/>
          <p:nvPr/>
        </p:nvSpPr>
        <p:spPr>
          <a:xfrm>
            <a:off x="4192850" y="2219800"/>
            <a:ext cx="1290900" cy="713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925" y="1971621"/>
            <a:ext cx="3558950" cy="1210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Objectives &amp; Status</a:t>
            </a:r>
            <a:endParaRPr/>
          </a:p>
        </p:txBody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727650" y="1951325"/>
            <a:ext cx="7688700" cy="28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Completed the 2 </a:t>
            </a:r>
            <a:r>
              <a:rPr lang="en-GB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must-have features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laid out in the proposal:</a:t>
            </a:r>
            <a:endParaRPr sz="7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Visualization of a network of restaurants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Visualization of a network of the main ideas expressed in reviews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Completed the following </a:t>
            </a:r>
            <a:r>
              <a:rPr lang="en-GB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optional feature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mentioned in the proposal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slider to allow users to change similarity thresholds for constructing networks</a:t>
            </a:r>
            <a:br>
              <a:rPr lang="en-GB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/>
        </p:nvSpPr>
        <p:spPr>
          <a:xfrm>
            <a:off x="727650" y="1252125"/>
            <a:ext cx="7410900" cy="19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dirty="0"/>
              <a:t>Yelp review dataset filtered for restaurants in Nevada</a:t>
            </a:r>
            <a:endParaRPr dirty="0"/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dirty="0"/>
              <a:t>Over 20,000 user reviews </a:t>
            </a:r>
            <a:endParaRPr dirty="0"/>
          </a:p>
          <a:p>
            <a: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237 restaurants</a:t>
            </a:r>
            <a:endParaRPr dirty="0"/>
          </a:p>
        </p:txBody>
      </p:sp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727650" y="12521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</a:t>
            </a:r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649225" y="2846300"/>
            <a:ext cx="7688700" cy="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Modeling</a:t>
            </a:r>
            <a:endParaRPr/>
          </a:p>
        </p:txBody>
      </p:sp>
      <p:sp>
        <p:nvSpPr>
          <p:cNvPr id="196" name="Shape 196"/>
          <p:cNvSpPr txBox="1"/>
          <p:nvPr/>
        </p:nvSpPr>
        <p:spPr>
          <a:xfrm>
            <a:off x="727650" y="2821500"/>
            <a:ext cx="8373900" cy="22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Built and tuned an LDA model </a:t>
            </a:r>
            <a:endParaRPr/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Constructed 2 undirected and unweighted graphs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7727" y="849000"/>
            <a:ext cx="4934425" cy="411814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727650" y="12521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Visualization 1</a:t>
            </a:r>
            <a:endParaRPr/>
          </a:p>
        </p:txBody>
      </p:sp>
      <p:sp>
        <p:nvSpPr>
          <p:cNvPr id="203" name="Shape 203"/>
          <p:cNvSpPr txBox="1"/>
          <p:nvPr/>
        </p:nvSpPr>
        <p:spPr>
          <a:xfrm>
            <a:off x="420300" y="1839650"/>
            <a:ext cx="3482400" cy="31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dirty="0"/>
              <a:t>Allows user to explore a network of restaurants in Las Vegas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Restaurants split into 2 groups depending upon whether they are located on the touristy ‘Strip’ or not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Threshold slider allows watching the network change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At each threshold value, a pre-tuned </a:t>
            </a:r>
            <a:r>
              <a:rPr lang="en-GB" dirty="0" err="1"/>
              <a:t>Fruchterman-Reingold</a:t>
            </a:r>
            <a:r>
              <a:rPr lang="en-GB" dirty="0"/>
              <a:t> layout spring constant k is used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2700" y="614200"/>
            <a:ext cx="5141051" cy="448004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727650" y="12521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Visualization 2</a:t>
            </a:r>
            <a:endParaRPr/>
          </a:p>
        </p:txBody>
      </p:sp>
      <p:sp>
        <p:nvSpPr>
          <p:cNvPr id="210" name="Shape 210"/>
          <p:cNvSpPr txBox="1"/>
          <p:nvPr/>
        </p:nvSpPr>
        <p:spPr>
          <a:xfrm>
            <a:off x="420300" y="1839650"/>
            <a:ext cx="3482400" cy="3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dirty="0"/>
              <a:t>Allows user to explore a network of topics in reviews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Topics are nodes sized by token contribution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Threshold slider allows watching the network change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2nd slider allows watching the ‘characteristic words’ for each topic change.</a:t>
            </a:r>
            <a:endParaRPr dirty="0"/>
          </a:p>
          <a:p>
            <a:pPr marL="914400" lvl="1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</a:pPr>
            <a:r>
              <a:rPr lang="en-GB" dirty="0"/>
              <a:t>Helps better understand what the topics represent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At each threshold value, a pre-tuned </a:t>
            </a:r>
            <a:r>
              <a:rPr lang="en-GB" dirty="0" err="1"/>
              <a:t>Fruchterman-Reingold</a:t>
            </a:r>
            <a:r>
              <a:rPr lang="en-GB" dirty="0"/>
              <a:t> layout spring constant k is used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7715700" cy="6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Ongoing Work</a:t>
            </a:r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727650" y="1951325"/>
            <a:ext cx="7688700" cy="28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server has been set up to host the 2 interactive visualizations on an AWS EC2 instance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website is being fine-tuned with regard to appearance and written content on the ‘story’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243</Words>
  <Application>Microsoft Macintosh PowerPoint</Application>
  <PresentationFormat>On-screen Show (16:9)</PresentationFormat>
  <Paragraphs>35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Raleway</vt:lpstr>
      <vt:lpstr>Lato</vt:lpstr>
      <vt:lpstr>Streamline</vt:lpstr>
      <vt:lpstr>Networks Based on  Yelp Reviews https://smsubrahmannian.github.io</vt:lpstr>
      <vt:lpstr>PowerPoint Presentation</vt:lpstr>
      <vt:lpstr>Project Objectives &amp; Status</vt:lpstr>
      <vt:lpstr>Data </vt:lpstr>
      <vt:lpstr>Visualization 1</vt:lpstr>
      <vt:lpstr>Visualization 2</vt:lpstr>
      <vt:lpstr>Ongoing Work</vt:lpstr>
      <vt:lpstr>Thank you.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Networks Based  on Yelp Reviews</dc:title>
  <cp:lastModifiedBy>Kunal Kotian</cp:lastModifiedBy>
  <cp:revision>2</cp:revision>
  <dcterms:modified xsi:type="dcterms:W3CDTF">2018-05-10T20:17:20Z</dcterms:modified>
</cp:coreProperties>
</file>